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1389" r:id="rId11"/>
    <p:sldId id="1371" r:id="rId12"/>
    <p:sldId id="1372" r:id="rId13"/>
    <p:sldId id="1292" r:id="rId14"/>
    <p:sldId id="1130" r:id="rId15"/>
    <p:sldId id="274" r:id="rId16"/>
    <p:sldId id="1132" r:id="rId17"/>
    <p:sldId id="1133" r:id="rId18"/>
    <p:sldId id="1134" r:id="rId19"/>
    <p:sldId id="282" r:id="rId20"/>
    <p:sldId id="1136" r:id="rId21"/>
    <p:sldId id="291" r:id="rId22"/>
    <p:sldId id="292" r:id="rId23"/>
    <p:sldId id="293" r:id="rId24"/>
    <p:sldId id="294" r:id="rId25"/>
    <p:sldId id="295" r:id="rId26"/>
    <p:sldId id="296" r:id="rId27"/>
    <p:sldId id="1143" r:id="rId28"/>
    <p:sldId id="299" r:id="rId29"/>
    <p:sldId id="300" r:id="rId30"/>
    <p:sldId id="1256" r:id="rId31"/>
    <p:sldId id="1293" r:id="rId32"/>
    <p:sldId id="1375" r:id="rId33"/>
    <p:sldId id="1374" r:id="rId34"/>
    <p:sldId id="1382" r:id="rId35"/>
    <p:sldId id="1383" r:id="rId36"/>
    <p:sldId id="1384" r:id="rId37"/>
    <p:sldId id="1385" r:id="rId38"/>
    <p:sldId id="1386" r:id="rId39"/>
    <p:sldId id="1363" r:id="rId40"/>
    <p:sldId id="1376" r:id="rId41"/>
    <p:sldId id="1257" r:id="rId42"/>
    <p:sldId id="1165" r:id="rId43"/>
    <p:sldId id="1342" r:id="rId44"/>
    <p:sldId id="1278" r:id="rId45"/>
    <p:sldId id="1295" r:id="rId46"/>
    <p:sldId id="1387" r:id="rId47"/>
    <p:sldId id="1388" r:id="rId48"/>
    <p:sldId id="1390" r:id="rId49"/>
    <p:sldId id="320" r:id="rId50"/>
    <p:sldId id="1391" r:id="rId51"/>
    <p:sldId id="1392" r:id="rId52"/>
    <p:sldId id="1378" r:id="rId53"/>
    <p:sldId id="355" r:id="rId54"/>
    <p:sldId id="1367" r:id="rId55"/>
    <p:sldId id="1368" r:id="rId56"/>
    <p:sldId id="1325" r:id="rId57"/>
    <p:sldId id="1316" r:id="rId58"/>
    <p:sldId id="1369" r:id="rId59"/>
    <p:sldId id="1377" r:id="rId60"/>
    <p:sldId id="1393" r:id="rId61"/>
    <p:sldId id="1395" r:id="rId62"/>
    <p:sldId id="1396" r:id="rId63"/>
    <p:sldId id="1397" r:id="rId64"/>
    <p:sldId id="1398" r:id="rId65"/>
    <p:sldId id="1399" r:id="rId66"/>
    <p:sldId id="1400" r:id="rId67"/>
    <p:sldId id="1401" r:id="rId68"/>
    <p:sldId id="1402" r:id="rId69"/>
    <p:sldId id="1403" r:id="rId70"/>
    <p:sldId id="1394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6"/>
    <p:restoredTop sz="77983"/>
  </p:normalViewPr>
  <p:slideViewPr>
    <p:cSldViewPr snapToGrid="0" snapToObjects="1">
      <p:cViewPr varScale="1">
        <p:scale>
          <a:sx n="110" d="100"/>
          <a:sy n="110" d="100"/>
        </p:scale>
        <p:origin x="10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Or the </a:t>
          </a:r>
          <a:r>
            <a:rPr lang="en-US" sz="1700" kern="1200" dirty="0" err="1"/>
            <a:t>tidyverse</a:t>
          </a:r>
          <a:r>
            <a:rPr lang="en-US" sz="17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3BBF5-A71D-0F41-8BCD-8A91EB35D87E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D943B-2D3B-184E-B34B-9EE5F8706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9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72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58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59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1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22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6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6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8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main panes:</a:t>
            </a:r>
          </a:p>
          <a:p>
            <a:r>
              <a:rPr lang="en-US" dirty="0"/>
              <a:t>Top left-Script and notebook  viewer</a:t>
            </a:r>
          </a:p>
          <a:p>
            <a:r>
              <a:rPr lang="en-US" dirty="0"/>
              <a:t>Top right-Environment. Variables and history</a:t>
            </a:r>
          </a:p>
          <a:p>
            <a:r>
              <a:rPr lang="en-US" dirty="0"/>
              <a:t>Bottom Left-Console/Terminal</a:t>
            </a:r>
          </a:p>
          <a:p>
            <a:r>
              <a:rPr lang="en-US" dirty="0"/>
              <a:t>Bottom right-file explorer, graphics pane, packages and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9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9/14/22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8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4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06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02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8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8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84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8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9/14/22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53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6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9/14/22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6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  <p:sldLayoutId id="2147483750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umian/R_Intro_Fall_2022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survival/index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43820483/difference-between-r-markdown-and-r-notebook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EB2D8-A340-557A-0739-19738B13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4134537" cy="2866405"/>
          </a:xfrm>
        </p:spPr>
        <p:txBody>
          <a:bodyPr>
            <a:normAutofit/>
          </a:bodyPr>
          <a:lstStyle/>
          <a:p>
            <a:r>
              <a:rPr lang="en-US" sz="3800" dirty="0"/>
              <a:t>INTRODUCTION TO </a:t>
            </a:r>
            <a:r>
              <a:rPr lang="en-US" sz="3800" dirty="0">
                <a:solidFill>
                  <a:schemeClr val="accent1">
                    <a:lumMod val="75000"/>
                  </a:schemeClr>
                </a:solidFill>
              </a:rPr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55103-DA73-1E83-6B3A-E216D1BD6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4134537" cy="14751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Danny Lumian, Ph.D.</a:t>
            </a:r>
          </a:p>
          <a:p>
            <a:pPr>
              <a:lnSpc>
                <a:spcPct val="90000"/>
              </a:lnSpc>
            </a:pPr>
            <a:r>
              <a:rPr lang="en-US"/>
              <a:t>Data Science Training Specialist</a:t>
            </a:r>
          </a:p>
          <a:p>
            <a:pPr>
              <a:lnSpc>
                <a:spcPct val="90000"/>
              </a:lnSpc>
            </a:pPr>
            <a:r>
              <a:rPr lang="en-US"/>
              <a:t>NIH Office of Data Science Strategy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A ferris wheel with colorful lights&#10;&#10;Description automatically generated with low confidence">
            <a:extLst>
              <a:ext uri="{FF2B5EF4-FFF2-40B4-BE49-F238E27FC236}">
                <a16:creationId xmlns:a16="http://schemas.microsoft.com/office/drawing/2014/main" id="{CB841E03-A67D-C342-F6C3-74CA129B5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87"/>
          <a:stretch/>
        </p:blipFill>
        <p:spPr>
          <a:xfrm>
            <a:off x="5264837" y="1660585"/>
            <a:ext cx="6272272" cy="35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9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2EF7-8F24-7C2A-B6E2-97EFCC69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Studio Cheat sheets:</a:t>
            </a:r>
            <a:br>
              <a:rPr lang="en-US" dirty="0"/>
            </a:br>
            <a:r>
              <a:rPr lang="en-US" sz="2200" dirty="0">
                <a:hlinkClick r:id="rId2"/>
              </a:rPr>
              <a:t>https://www.rstudio.com/resources/cheatsheets/</a:t>
            </a:r>
            <a:r>
              <a:rPr lang="en-US" sz="2200" dirty="0"/>
              <a:t> </a:t>
            </a:r>
          </a:p>
        </p:txBody>
      </p:sp>
      <p:pic>
        <p:nvPicPr>
          <p:cNvPr id="4" name="Picture 3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3C1C7277-28DE-C2CE-F1A4-76CE4684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07" y="1863045"/>
            <a:ext cx="5828002" cy="422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8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You may need to log in to your RStudio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3200" u="sng" dirty="0">
              <a:solidFill>
                <a:srgbClr val="0000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/>
              <a:t>[Need to add r cloud studio link when ready]</a:t>
            </a:r>
          </a:p>
          <a:p>
            <a:pPr lvl="1"/>
            <a:r>
              <a:rPr lang="en-US" sz="2800" dirty="0"/>
              <a:t>First click on Save a permanent copy</a:t>
            </a:r>
            <a:endParaRPr lang="en-US" sz="2800" dirty="0">
              <a:hlinkClick r:id="rId3"/>
            </a:endParaRPr>
          </a:p>
          <a:p>
            <a:r>
              <a:rPr lang="en-US" sz="3200" dirty="0">
                <a:hlinkClick r:id="rId3"/>
              </a:rPr>
              <a:t>https://github.com/dlumian/R_Intro_Fall_2022 </a:t>
            </a:r>
            <a:endParaRPr lang="en-US" sz="3200" dirty="0"/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9" y="0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of a 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039874"/>
            <a:ext cx="9199952" cy="3601212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160" dirty="0">
                <a:cs typeface="Trebuchet MS"/>
              </a:rPr>
              <a:t>Vectors are a data structure in R</a:t>
            </a:r>
            <a:endParaRPr lang="en-US" sz="20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-list</a:t>
            </a:r>
            <a:r>
              <a:rPr lang="en-US" spc="-210" dirty="0">
                <a:cs typeface="Trebuchet MS"/>
              </a:rPr>
              <a:t> </a:t>
            </a:r>
            <a:r>
              <a:rPr lang="en-US" spc="-110" dirty="0">
                <a:cs typeface="Trebuchet MS"/>
              </a:rPr>
              <a:t>of</a:t>
            </a:r>
            <a:r>
              <a:rPr lang="en-US" spc="-215" dirty="0">
                <a:cs typeface="Trebuchet MS"/>
              </a:rPr>
              <a:t> </a:t>
            </a:r>
            <a:r>
              <a:rPr lang="en-US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135" dirty="0">
                <a:cs typeface="Trebuchet MS"/>
              </a:rPr>
              <a:t>-</a:t>
            </a:r>
            <a:r>
              <a:rPr lang="en-US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90" dirty="0">
                <a:cs typeface="Trebuchet MS"/>
              </a:rPr>
              <a:t>-must be same data type</a:t>
            </a:r>
            <a:endParaRPr lang="en-US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75" dirty="0">
                <a:cs typeface="Trebuchet MS"/>
              </a:rPr>
              <a:t>Use</a:t>
            </a:r>
            <a:r>
              <a:rPr lang="en-US" sz="2000" spc="-260" dirty="0">
                <a:cs typeface="Trebuchet MS"/>
              </a:rPr>
              <a:t> </a:t>
            </a:r>
            <a:r>
              <a:rPr lang="en-US" sz="2000" spc="-140" dirty="0">
                <a:cs typeface="Trebuchet MS"/>
              </a:rPr>
              <a:t>the</a:t>
            </a:r>
            <a:r>
              <a:rPr lang="en-US" sz="2000" spc="-254" dirty="0">
                <a:cs typeface="Trebuchet MS"/>
              </a:rPr>
              <a:t> </a:t>
            </a:r>
            <a:r>
              <a:rPr lang="en-US" sz="2000" spc="-215" dirty="0">
                <a:cs typeface="Trebuchet MS"/>
              </a:rPr>
              <a:t>c()</a:t>
            </a:r>
            <a:r>
              <a:rPr lang="en-US" sz="2000" spc="-245" dirty="0">
                <a:cs typeface="Trebuchet MS"/>
              </a:rPr>
              <a:t> </a:t>
            </a:r>
            <a:r>
              <a:rPr lang="en-US" sz="2000" spc="-114" dirty="0">
                <a:cs typeface="Trebuchet MS"/>
              </a:rPr>
              <a:t>command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30" dirty="0">
                <a:cs typeface="Trebuchet MS"/>
              </a:rPr>
              <a:t>to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55" dirty="0">
                <a:cs typeface="Trebuchet MS"/>
              </a:rPr>
              <a:t>enter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50" dirty="0">
                <a:cs typeface="Trebuchet MS"/>
              </a:rPr>
              <a:t>a</a:t>
            </a:r>
            <a:r>
              <a:rPr lang="en-US" sz="2000" spc="-245" dirty="0">
                <a:cs typeface="Trebuchet MS"/>
              </a:rPr>
              <a:t> </a:t>
            </a:r>
            <a:r>
              <a:rPr lang="en-US" sz="2000" spc="-105" dirty="0">
                <a:cs typeface="Trebuchet MS"/>
              </a:rPr>
              <a:t>bunch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20" dirty="0">
                <a:cs typeface="Trebuchet MS"/>
              </a:rPr>
              <a:t>of  </a:t>
            </a:r>
            <a:r>
              <a:rPr lang="en-US" sz="2000" spc="-105" dirty="0">
                <a:cs typeface="Trebuchet MS"/>
              </a:rPr>
              <a:t>numbers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135" dirty="0">
                <a:cs typeface="Trebuchet MS"/>
              </a:rPr>
              <a:t>Don’t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95" dirty="0">
                <a:cs typeface="Trebuchet MS"/>
              </a:rPr>
              <a:t>know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70" dirty="0">
                <a:cs typeface="Trebuchet MS"/>
              </a:rPr>
              <a:t>how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30" dirty="0">
                <a:cs typeface="Trebuchet MS"/>
              </a:rPr>
              <a:t>to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90" dirty="0">
                <a:cs typeface="Trebuchet MS"/>
              </a:rPr>
              <a:t>use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25" dirty="0">
                <a:cs typeface="Trebuchet MS"/>
              </a:rPr>
              <a:t>it?</a:t>
            </a:r>
            <a:endParaRPr lang="en-US" sz="20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210" dirty="0">
                <a:cs typeface="Trebuchet MS"/>
              </a:rPr>
              <a:t>Type</a:t>
            </a:r>
            <a:r>
              <a:rPr lang="en-US" sz="2000" spc="-250" dirty="0">
                <a:cs typeface="Trebuchet MS"/>
              </a:rPr>
              <a:t> : </a:t>
            </a:r>
            <a:r>
              <a:rPr lang="en-US" sz="20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20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dirty="0"/>
              <a:t>Putting a `?` before a command or object will retrieve the help for that object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 dirty="0">
                <a:cs typeface="Trebuchet MS"/>
              </a:rPr>
              <a:t>help on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solidFill>
                  <a:schemeClr val="tx2">
                    <a:lumMod val="75000"/>
                    <a:lumOff val="25000"/>
                  </a:schemeClr>
                </a:solidFill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38" y="169779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BB26C2-9658-9114-DE79-794D29A5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A9276-DC34-CDF6-057E-7D9B99B4F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 platforms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R Studio</a:t>
            </a:r>
          </a:p>
          <a:p>
            <a:pPr lvl="1"/>
            <a:r>
              <a:rPr lang="en-US" dirty="0"/>
              <a:t>R Studio Cloud</a:t>
            </a:r>
          </a:p>
          <a:p>
            <a:r>
              <a:rPr lang="en-US" dirty="0"/>
              <a:t>R file types</a:t>
            </a:r>
          </a:p>
          <a:p>
            <a:pPr lvl="1"/>
            <a:r>
              <a:rPr lang="en-US" dirty="0"/>
              <a:t>R script</a:t>
            </a:r>
          </a:p>
          <a:p>
            <a:pPr lvl="1"/>
            <a:r>
              <a:rPr lang="en-US" dirty="0"/>
              <a:t>R markdown</a:t>
            </a:r>
          </a:p>
          <a:p>
            <a:pPr lvl="1"/>
            <a:r>
              <a:rPr lang="en-US" dirty="0"/>
              <a:t>R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952F0-0BBA-296C-25D6-D3117B9AD9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 commands</a:t>
            </a:r>
          </a:p>
          <a:p>
            <a:r>
              <a:rPr lang="en-US" dirty="0"/>
              <a:t>R packages and built-in datasets</a:t>
            </a:r>
          </a:p>
          <a:p>
            <a:r>
              <a:rPr lang="en-US" dirty="0"/>
              <a:t>Data manipulation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Data import and export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Additional Analysis Notebooks</a:t>
            </a:r>
          </a:p>
        </p:txBody>
      </p:sp>
    </p:spTree>
    <p:extLst>
      <p:ext uri="{BB962C8B-B14F-4D97-AF65-F5344CB8AC3E}">
        <p14:creationId xmlns:p14="http://schemas.microsoft.com/office/powerpoint/2010/main" val="3094890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277021" cy="1268984"/>
          </a:xfrm>
        </p:spPr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1841863"/>
            <a:ext cx="10635343" cy="3993456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e</a:t>
            </a:r>
            <a:r>
              <a:rPr lang="en-US" sz="3600" spc="-140" dirty="0">
                <a:cs typeface="Trebuchet MS"/>
              </a:rPr>
              <a:t>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BEB9C-5BA9-6BF7-025C-70D030BE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2FC81-8FD5-934E-8648-6E3BAFD6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programming language and open-source software environment that can</a:t>
            </a:r>
          </a:p>
          <a:p>
            <a:pPr lvl="1"/>
            <a:r>
              <a:rPr lang="en-US" dirty="0"/>
              <a:t>Manipulate data</a:t>
            </a:r>
          </a:p>
          <a:p>
            <a:pPr lvl="1"/>
            <a:r>
              <a:rPr lang="en-US" dirty="0"/>
              <a:t>Visualize data</a:t>
            </a:r>
          </a:p>
          <a:p>
            <a:pPr lvl="1"/>
            <a:r>
              <a:rPr lang="en-US" dirty="0"/>
              <a:t>Perform statistics</a:t>
            </a:r>
          </a:p>
          <a:p>
            <a:r>
              <a:rPr lang="en-US" dirty="0"/>
              <a:t>Free and relatively easy to run in any environment</a:t>
            </a:r>
          </a:p>
          <a:p>
            <a:r>
              <a:rPr lang="en-US" dirty="0">
                <a:hlinkClick r:id="rId2"/>
              </a:rPr>
              <a:t>https://www.r-project.org/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127550-6E02-0F9E-3510-CF655454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12" y="284672"/>
            <a:ext cx="2079973" cy="1621396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03626C-B364-0E9D-9CF0-DBA6AB2DD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589" y="1340846"/>
            <a:ext cx="4975654" cy="4655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7556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E8E1-5B66-1E00-5F4A-9FF1B1A8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1: </a:t>
            </a:r>
            <a:r>
              <a:rPr lang="en-US" dirty="0" err="1"/>
              <a:t>Basic_Commands.Rmd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893FF-167D-8EB9-25E6-754A3292A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just practiced creating a R script to manipulate basic data.</a:t>
            </a:r>
          </a:p>
          <a:p>
            <a:r>
              <a:rPr lang="en-US" dirty="0"/>
              <a:t>Try running the </a:t>
            </a:r>
            <a:r>
              <a:rPr lang="en-US" dirty="0" err="1"/>
              <a:t>Basic_Command.Rmd</a:t>
            </a:r>
            <a:r>
              <a:rPr lang="en-US" dirty="0"/>
              <a:t> Notebook to reinforce your skills and learn about running R Markdown.</a:t>
            </a:r>
          </a:p>
          <a:p>
            <a:r>
              <a:rPr lang="en-US" dirty="0"/>
              <a:t>Please let me know if you run into any issues or have any questions.</a:t>
            </a:r>
          </a:p>
        </p:txBody>
      </p:sp>
    </p:spTree>
    <p:extLst>
      <p:ext uri="{BB962C8B-B14F-4D97-AF65-F5344CB8AC3E}">
        <p14:creationId xmlns:p14="http://schemas.microsoft.com/office/powerpoint/2010/main" val="1073785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data frame with named rows and cols</a:t>
            </a:r>
          </a:p>
          <a:p>
            <a:pPr lvl="1"/>
            <a:r>
              <a:rPr lang="en-US" dirty="0"/>
              <a:t>Run a markdown notebook reinforcing these concepts</a:t>
            </a:r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R Packages and Built-In Datasets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A8A4-8A09-156E-E10B-5B509523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Packages and Built-in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D0DA0-92C6-27DF-B759-A09947823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Packages are add-ons to base R that increase functionality or ease of use</a:t>
            </a:r>
          </a:p>
          <a:p>
            <a:r>
              <a:rPr lang="en-US" dirty="0"/>
              <a:t>Datasets can be imported to or exported from R, however base R and some packages include built-in datasets</a:t>
            </a:r>
          </a:p>
          <a:p>
            <a:r>
              <a:rPr lang="en-US" dirty="0"/>
              <a:t>Built-in datasets are helpful for learning about datasets and testing functionality</a:t>
            </a:r>
          </a:p>
          <a:p>
            <a:r>
              <a:rPr lang="en-US" dirty="0"/>
              <a:t>Since they do not require complex import, they are ideal for many situations</a:t>
            </a:r>
          </a:p>
        </p:txBody>
      </p:sp>
    </p:spTree>
    <p:extLst>
      <p:ext uri="{BB962C8B-B14F-4D97-AF65-F5344CB8AC3E}">
        <p14:creationId xmlns:p14="http://schemas.microsoft.com/office/powerpoint/2010/main" val="669017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package?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2191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1A64C-CAC7-6FFE-D31D-2EAFCE9F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BFAB0-0415-F027-28DB-D25D4491C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053412" cy="3601212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https://cran.r-project.org/web/packages/survival/index.html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PBC Dataset</a:t>
            </a:r>
          </a:p>
          <a:p>
            <a:pPr lvl="1"/>
            <a:r>
              <a:rPr lang="en-US" dirty="0"/>
              <a:t>Has a built-in dataset called PBC which is the Mayo Clinic Primary Biliary Cholangitis Data</a:t>
            </a:r>
          </a:p>
          <a:p>
            <a:endParaRPr lang="en-US" dirty="0"/>
          </a:p>
          <a:p>
            <a:r>
              <a:rPr lang="en-US" dirty="0"/>
              <a:t>We will have to download and load the package to use this dataset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83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79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76419"/>
            <a:ext cx="10515600" cy="1502976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Activity 2: </a:t>
            </a:r>
            <a:br>
              <a:rPr lang="en-US" sz="6000" b="1" dirty="0">
                <a:latin typeface="+mn-lt"/>
              </a:rPr>
            </a:br>
            <a:r>
              <a:rPr lang="en-US" sz="3600" b="1" dirty="0">
                <a:latin typeface="+mn-lt"/>
              </a:rPr>
              <a:t>Packages and Built-in Datasets</a:t>
            </a:r>
            <a:endParaRPr sz="36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Packages_and_Datasets.Rmd</a:t>
            </a:r>
            <a:r>
              <a:rPr lang="en-US" sz="3200" dirty="0"/>
              <a:t> file</a:t>
            </a:r>
          </a:p>
          <a:p>
            <a:endParaRPr lang="en-US" sz="3200" dirty="0"/>
          </a:p>
          <a:p>
            <a:r>
              <a:rPr lang="en-US" sz="3200" dirty="0"/>
              <a:t>This file explores working with built-in datasets and importing packages</a:t>
            </a:r>
          </a:p>
          <a:p>
            <a:endParaRPr lang="en-US" sz="3200" dirty="0"/>
          </a:p>
          <a:p>
            <a:r>
              <a:rPr lang="en-US" sz="3200" dirty="0"/>
              <a:t>We will work with two datasets</a:t>
            </a:r>
          </a:p>
          <a:p>
            <a:pPr lvl="1"/>
            <a:r>
              <a:rPr lang="en-US" sz="2800" dirty="0"/>
              <a:t>Iris</a:t>
            </a:r>
          </a:p>
          <a:p>
            <a:pPr lvl="2"/>
            <a:r>
              <a:rPr lang="en-US" sz="2400" dirty="0"/>
              <a:t>Base R dataset</a:t>
            </a:r>
          </a:p>
          <a:p>
            <a:pPr lvl="1"/>
            <a:r>
              <a:rPr lang="en-US" sz="2800" dirty="0"/>
              <a:t>PBC</a:t>
            </a:r>
            <a:endParaRPr lang="en-US" sz="3200" dirty="0"/>
          </a:p>
          <a:p>
            <a:pPr lvl="2"/>
            <a:r>
              <a:rPr lang="en-US" sz="2400" dirty="0"/>
              <a:t>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35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Manipulation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integrated development environment (IDE) for R</a:t>
            </a:r>
          </a:p>
          <a:p>
            <a:r>
              <a:rPr lang="en-US" dirty="0"/>
              <a:t>Software that includes R, file explorer, graphics viewer, code notebook and more!</a:t>
            </a:r>
          </a:p>
          <a:p>
            <a:r>
              <a:rPr lang="en-US" dirty="0"/>
              <a:t>One stop shop for coding in R</a:t>
            </a:r>
          </a:p>
          <a:p>
            <a:r>
              <a:rPr lang="en-US" dirty="0">
                <a:hlinkClick r:id="rId2"/>
              </a:rPr>
              <a:t>https://rstudio.com/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0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856344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2253558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2236504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2386662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592830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2" y="3702952"/>
            <a:ext cx="2735767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822350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&lt;-summarize(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summarize(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3: </a:t>
            </a:r>
            <a:br>
              <a:rPr lang="en-US" dirty="0"/>
            </a:br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the pre-made R Notebook </a:t>
            </a:r>
            <a:r>
              <a:rPr lang="en-US" dirty="0" err="1"/>
              <a:t>Data_Manipulation.Rmd</a:t>
            </a:r>
            <a:r>
              <a:rPr lang="en-US" dirty="0"/>
              <a:t>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commands?</a:t>
            </a:r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00FD-24FB-7495-88D4-C5149EE0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3FB6-0AF2-5AE6-90B6-0A921D66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comes in many formats</a:t>
            </a:r>
          </a:p>
          <a:p>
            <a:endParaRPr lang="en-US" dirty="0"/>
          </a:p>
          <a:p>
            <a:r>
              <a:rPr lang="en-US" dirty="0"/>
              <a:t>There are a variety of tools for importing and exporting data</a:t>
            </a:r>
          </a:p>
          <a:p>
            <a:endParaRPr lang="en-US" dirty="0"/>
          </a:p>
          <a:p>
            <a:r>
              <a:rPr lang="en-US" dirty="0"/>
              <a:t>R can handle data in csv, tab-delimited, excel formats and more</a:t>
            </a:r>
          </a:p>
        </p:txBody>
      </p:sp>
    </p:spTree>
    <p:extLst>
      <p:ext uri="{BB962C8B-B14F-4D97-AF65-F5344CB8AC3E}">
        <p14:creationId xmlns:p14="http://schemas.microsoft.com/office/powerpoint/2010/main" val="3017423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235130" y="830782"/>
            <a:ext cx="11743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907EE3-8A46-A127-AF80-84F3302565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3023" y="0"/>
            <a:ext cx="1219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9584690" cy="1268984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Read Data From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F2627-06CB-A2DE-DF2B-8E2E1818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2804" cy="3601212"/>
          </a:xfrm>
        </p:spPr>
        <p:txBody>
          <a:bodyPr>
            <a:normAutofit/>
          </a:bodyPr>
          <a:lstStyle/>
          <a:p>
            <a:r>
              <a:rPr lang="en-US" dirty="0" err="1"/>
              <a:t>read_csv</a:t>
            </a:r>
            <a:r>
              <a:rPr lang="en-US" dirty="0"/>
              <a:t>() and </a:t>
            </a:r>
            <a:r>
              <a:rPr lang="en-US" dirty="0" err="1"/>
              <a:t>read_tsv</a:t>
            </a:r>
            <a:r>
              <a:rPr lang="en-US" dirty="0"/>
              <a:t>() are special cases of the more general </a:t>
            </a:r>
            <a:r>
              <a:rPr lang="en-US" dirty="0" err="1"/>
              <a:t>read_delim</a:t>
            </a:r>
            <a:r>
              <a:rPr lang="en-US" dirty="0"/>
              <a:t>(). They're useful for reading the most common types of flat file data, comma separated values and tab separated values, respectively. </a:t>
            </a:r>
          </a:p>
          <a:p>
            <a:endParaRPr lang="en-US" dirty="0"/>
          </a:p>
          <a:p>
            <a:r>
              <a:rPr lang="en-US" dirty="0"/>
              <a:t>File can be a </a:t>
            </a:r>
            <a:r>
              <a:rPr lang="en-US" dirty="0" err="1"/>
              <a:t>url</a:t>
            </a:r>
            <a:r>
              <a:rPr lang="en-US" dirty="0"/>
              <a:t> where data is stored</a:t>
            </a:r>
          </a:p>
          <a:p>
            <a:r>
              <a:rPr lang="en-US" dirty="0"/>
              <a:t>Run `?</a:t>
            </a:r>
            <a:r>
              <a:rPr lang="en-US" dirty="0" err="1"/>
              <a:t>read_tsv</a:t>
            </a:r>
            <a:r>
              <a:rPr lang="en-US" dirty="0"/>
              <a:t>` for more help information</a:t>
            </a:r>
          </a:p>
        </p:txBody>
      </p:sp>
    </p:spTree>
    <p:extLst>
      <p:ext uri="{BB962C8B-B14F-4D97-AF65-F5344CB8AC3E}">
        <p14:creationId xmlns:p14="http://schemas.microsoft.com/office/powerpoint/2010/main" val="1365269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4: </a:t>
            </a:r>
            <a:br>
              <a:rPr lang="en-US" dirty="0"/>
            </a:br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pre-made R Notebook </a:t>
            </a:r>
            <a:r>
              <a:rPr lang="en-US" dirty="0" err="1"/>
              <a:t>Data_Import_and_Export.Rmd</a:t>
            </a:r>
            <a:r>
              <a:rPr lang="en-US" dirty="0"/>
              <a:t> we will explore the following:</a:t>
            </a:r>
          </a:p>
          <a:p>
            <a:pPr lvl="1"/>
            <a:r>
              <a:rPr lang="en-US" dirty="0"/>
              <a:t>Save as tab delimited text</a:t>
            </a:r>
          </a:p>
          <a:p>
            <a:pPr lvl="1"/>
            <a:r>
              <a:rPr lang="en-US" dirty="0"/>
              <a:t>Save as a csv file</a:t>
            </a:r>
          </a:p>
          <a:p>
            <a:pPr lvl="1"/>
            <a:r>
              <a:rPr lang="en-US" dirty="0"/>
              <a:t>Load both tab delimited and csv files</a:t>
            </a:r>
          </a:p>
          <a:p>
            <a:pPr lvl="1"/>
            <a:r>
              <a:rPr lang="en-US" dirty="0"/>
              <a:t>Load data from a </a:t>
            </a:r>
            <a:r>
              <a:rPr lang="en-US" dirty="0" err="1"/>
              <a:t>url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9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Faceted plots (multiple plots in the same figure)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8085083" cy="5002287"/>
          </a:xfrm>
        </p:spPr>
        <p:txBody>
          <a:bodyPr>
            <a:normAutofit fontScale="77500" lnSpcReduction="20000"/>
          </a:bodyPr>
          <a:lstStyle/>
          <a:p>
            <a:pPr marL="38100" indent="0">
              <a:buNone/>
            </a:pPr>
            <a:r>
              <a:rPr lang="en-US" sz="3200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endParaRPr lang="en-US" sz="3200" dirty="0"/>
          </a:p>
          <a:p>
            <a:pPr marL="38100" indent="0">
              <a:buNone/>
            </a:pPr>
            <a:r>
              <a:rPr lang="en-US" sz="3200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pbc</a:t>
            </a:r>
            <a:r>
              <a:rPr lang="en-US" sz="3200" dirty="0"/>
              <a:t>, </a:t>
            </a:r>
            <a:r>
              <a:rPr lang="en-US" sz="3200" dirty="0" err="1"/>
              <a:t>aes</a:t>
            </a:r>
            <a:r>
              <a:rPr lang="en-US" sz="3200" dirty="0"/>
              <a:t>(x=sex))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EDC20-1355-B443-B236-71DF5CA6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08054"/>
            <a:ext cx="9392394" cy="5349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DC8D6-D00F-F849-A043-BF81A72C3EA2}"/>
              </a:ext>
            </a:extLst>
          </p:cNvPr>
          <p:cNvSpPr/>
          <p:nvPr/>
        </p:nvSpPr>
        <p:spPr>
          <a:xfrm>
            <a:off x="1997767" y="937155"/>
            <a:ext cx="4849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ggsave</a:t>
            </a:r>
            <a:r>
              <a:rPr lang="en-US" sz="3200" dirty="0">
                <a:solidFill>
                  <a:srgbClr val="0070C0"/>
                </a:solidFill>
              </a:rPr>
              <a:t>(“</a:t>
            </a:r>
            <a:r>
              <a:rPr lang="en-US" sz="3200" dirty="0" err="1">
                <a:solidFill>
                  <a:srgbClr val="0070C0"/>
                </a:solidFill>
              </a:rPr>
              <a:t>facet_density.png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12A3E6-B96C-174A-8114-EC39F16C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32" y="-260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latin typeface="+mn-lt"/>
              </a:rPr>
              <a:t>Saving your beautiful graph!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DC156-0141-0445-BD25-D239AA1709A5}"/>
              </a:ext>
            </a:extLst>
          </p:cNvPr>
          <p:cNvSpPr/>
          <p:nvPr/>
        </p:nvSpPr>
        <p:spPr>
          <a:xfrm>
            <a:off x="7022019" y="1229542"/>
            <a:ext cx="2151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 SEE BELOW!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0C6DF-BACD-9D4C-B9B7-67ADC13B2BB3}"/>
              </a:ext>
            </a:extLst>
          </p:cNvPr>
          <p:cNvSpPr/>
          <p:nvPr/>
        </p:nvSpPr>
        <p:spPr>
          <a:xfrm>
            <a:off x="7609353" y="3602319"/>
            <a:ext cx="462592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E5DA4-7232-1442-AC2B-16ED2DA6F4F3}"/>
              </a:ext>
            </a:extLst>
          </p:cNvPr>
          <p:cNvSpPr/>
          <p:nvPr/>
        </p:nvSpPr>
        <p:spPr>
          <a:xfrm>
            <a:off x="7060588" y="3904537"/>
            <a:ext cx="1131575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B1EE1-6891-094B-8684-0C6BB1F865B5}"/>
              </a:ext>
            </a:extLst>
          </p:cNvPr>
          <p:cNvSpPr/>
          <p:nvPr/>
        </p:nvSpPr>
        <p:spPr>
          <a:xfrm>
            <a:off x="3431969" y="3633848"/>
            <a:ext cx="593766" cy="16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38859-96D9-254B-8EC6-16251AE0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6" y="2485175"/>
            <a:ext cx="4381500" cy="419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CAC418-0A2F-8A40-AFF8-3C51DB117248}"/>
              </a:ext>
            </a:extLst>
          </p:cNvPr>
          <p:cNvSpPr/>
          <p:nvPr/>
        </p:nvSpPr>
        <p:spPr>
          <a:xfrm>
            <a:off x="5332021" y="6412675"/>
            <a:ext cx="653143" cy="25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26DB2-4394-224D-863C-F6947B7B6F1E}"/>
              </a:ext>
            </a:extLst>
          </p:cNvPr>
          <p:cNvSpPr/>
          <p:nvPr/>
        </p:nvSpPr>
        <p:spPr>
          <a:xfrm>
            <a:off x="2196662" y="2995448"/>
            <a:ext cx="1156138" cy="17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 on Basic Visualizations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AA99D98-D3C8-8F4D-8BA9-4CE71AF7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460" y="77089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based version of R Studio</a:t>
            </a:r>
          </a:p>
          <a:p>
            <a:r>
              <a:rPr lang="en-US" dirty="0"/>
              <a:t>No need to download software</a:t>
            </a:r>
          </a:p>
          <a:p>
            <a:r>
              <a:rPr lang="en-US" dirty="0"/>
              <a:t>Can share projects easily for analysis and teaching</a:t>
            </a:r>
          </a:p>
          <a:p>
            <a:r>
              <a:rPr lang="en-US" dirty="0">
                <a:hlinkClick r:id="rId2"/>
              </a:rPr>
              <a:t>https://rstudio.cloud/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79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EC3E-D539-EDD0-FC96-583C8B32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5: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BDE2-1AD0-8F31-B53F-4F111DFD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notebook </a:t>
            </a:r>
            <a:r>
              <a:rPr lang="en-US" dirty="0" err="1"/>
              <a:t>Data_Visualization.Rmd</a:t>
            </a:r>
            <a:endParaRPr lang="en-US" dirty="0"/>
          </a:p>
          <a:p>
            <a:r>
              <a:rPr lang="en-US" dirty="0"/>
              <a:t>Explore plotting and data visualizations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065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48BC-F236-5D05-4816-1B881FB7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in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9546-D6C7-46B5-AADF-BDC272C4F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  <a:p>
            <a:pPr lvl="1"/>
            <a:r>
              <a:rPr lang="en-US" dirty="0"/>
              <a:t>Pearson</a:t>
            </a:r>
          </a:p>
          <a:p>
            <a:r>
              <a:rPr lang="en-US" dirty="0"/>
              <a:t>t-tests</a:t>
            </a:r>
          </a:p>
          <a:p>
            <a:pPr lvl="1"/>
            <a:r>
              <a:rPr lang="en-US" dirty="0"/>
              <a:t>Single sample</a:t>
            </a:r>
          </a:p>
          <a:p>
            <a:pPr lvl="1"/>
            <a:r>
              <a:rPr lang="en-US" dirty="0"/>
              <a:t>Independent</a:t>
            </a:r>
          </a:p>
          <a:p>
            <a:pPr lvl="1"/>
            <a:r>
              <a:rPr lang="en-US" dirty="0"/>
              <a:t>Paired</a:t>
            </a:r>
          </a:p>
        </p:txBody>
      </p:sp>
    </p:spTree>
    <p:extLst>
      <p:ext uri="{BB962C8B-B14F-4D97-AF65-F5344CB8AC3E}">
        <p14:creationId xmlns:p14="http://schemas.microsoft.com/office/powerpoint/2010/main" val="2807044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9A7E0-67FD-60F3-8D40-EF663B04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1493C-4A97-6D32-5208-FB0EDF0E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of how well two variables hang together</a:t>
            </a:r>
          </a:p>
          <a:p>
            <a:r>
              <a:rPr lang="en-US" dirty="0"/>
              <a:t>Range from 1 to -1 </a:t>
            </a:r>
          </a:p>
          <a:p>
            <a:r>
              <a:rPr lang="en-US" dirty="0"/>
              <a:t>1 is a perfect positive correlation</a:t>
            </a:r>
          </a:p>
          <a:p>
            <a:r>
              <a:rPr lang="en-US" dirty="0"/>
              <a:t>-1 is an inverse correlation</a:t>
            </a:r>
          </a:p>
        </p:txBody>
      </p:sp>
    </p:spTree>
    <p:extLst>
      <p:ext uri="{BB962C8B-B14F-4D97-AF65-F5344CB8AC3E}">
        <p14:creationId xmlns:p14="http://schemas.microsoft.com/office/powerpoint/2010/main" val="35790321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BD73E3-612C-EB3A-3C8F-3B14028C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pic>
        <p:nvPicPr>
          <p:cNvPr id="8" name="Picture Placeholder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22829B97-E917-3E96-96B1-2711320C51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610" r="11610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15390C-5015-C943-9870-CCB904B9D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Diagonal is all 1’s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Positive and negative correlations are color coded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Strength is shown in darker colors</a:t>
            </a:r>
          </a:p>
        </p:txBody>
      </p:sp>
    </p:spTree>
    <p:extLst>
      <p:ext uri="{BB962C8B-B14F-4D97-AF65-F5344CB8AC3E}">
        <p14:creationId xmlns:p14="http://schemas.microsoft.com/office/powerpoint/2010/main" val="19625616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BD73E3-612C-EB3A-3C8F-3B14028C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  <a:br>
              <a:rPr lang="en-US" dirty="0"/>
            </a:br>
            <a:r>
              <a:rPr lang="en-US" dirty="0"/>
              <a:t>Test</a:t>
            </a:r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D43709-02C2-CBC9-462C-B1EEBA3AF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873" y="1200150"/>
            <a:ext cx="7048500" cy="4457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A6FC54-8208-6599-F394-84100324365F}"/>
              </a:ext>
            </a:extLst>
          </p:cNvPr>
          <p:cNvSpPr txBox="1"/>
          <p:nvPr/>
        </p:nvSpPr>
        <p:spPr>
          <a:xfrm>
            <a:off x="565150" y="2054268"/>
            <a:ext cx="29170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Cor.test</a:t>
            </a:r>
            <a:endParaRPr lang="en-US" dirty="0"/>
          </a:p>
          <a:p>
            <a:endParaRPr lang="en-US" dirty="0"/>
          </a:p>
          <a:p>
            <a:r>
              <a:rPr lang="en-US" dirty="0"/>
              <a:t>P-value shows significance</a:t>
            </a:r>
          </a:p>
          <a:p>
            <a:endParaRPr lang="en-US" dirty="0"/>
          </a:p>
          <a:p>
            <a:r>
              <a:rPr lang="en-US" dirty="0"/>
              <a:t>Correlation coefficient is shown at bottom</a:t>
            </a:r>
          </a:p>
        </p:txBody>
      </p:sp>
    </p:spTree>
    <p:extLst>
      <p:ext uri="{BB962C8B-B14F-4D97-AF65-F5344CB8AC3E}">
        <p14:creationId xmlns:p14="http://schemas.microsoft.com/office/powerpoint/2010/main" val="2298833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9C9C6B-7AF4-F020-BE29-4BAD1E4B4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173DD-1485-A42B-5048-5C729FB0C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sample</a:t>
            </a:r>
          </a:p>
          <a:p>
            <a:pPr lvl="1"/>
            <a:r>
              <a:rPr lang="en-US" dirty="0"/>
              <a:t>Compares a sample to a known value (mu)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Independent</a:t>
            </a:r>
          </a:p>
          <a:p>
            <a:pPr lvl="1"/>
            <a:r>
              <a:rPr lang="en-US" dirty="0"/>
              <a:t>Compares two samples which are not related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Paired</a:t>
            </a:r>
          </a:p>
          <a:p>
            <a:pPr lvl="1"/>
            <a:r>
              <a:rPr lang="en-US" dirty="0"/>
              <a:t>Compares two samples which are related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940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6CE7D4-B415-3F82-B040-3E5DC470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62A2B7-EF7B-47A4-DC44-15D93DD55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400" y="1109213"/>
            <a:ext cx="6111875" cy="412522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E93A16-4F46-9918-848D-6BC624372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a vector of data against a know value (mu)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of vector is shown at bottom</a:t>
            </a:r>
          </a:p>
        </p:txBody>
      </p:sp>
    </p:spTree>
    <p:extLst>
      <p:ext uri="{BB962C8B-B14F-4D97-AF65-F5344CB8AC3E}">
        <p14:creationId xmlns:p14="http://schemas.microsoft.com/office/powerpoint/2010/main" val="2179463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ED50-8C44-556C-3E57-8B7298AD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Sample Independent t-test</a:t>
            </a:r>
          </a:p>
        </p:txBody>
      </p:sp>
      <p:pic>
        <p:nvPicPr>
          <p:cNvPr id="6" name="Content Placeholder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E77C92CF-7F5D-7DA7-052D-C78877578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9528" y="2680571"/>
            <a:ext cx="7840160" cy="29060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6B4D8-5228-3020-B070-B7A073FBC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two vectors of numeric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if means are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Means of each group displayed at bottom</a:t>
            </a:r>
          </a:p>
        </p:txBody>
      </p:sp>
    </p:spTree>
    <p:extLst>
      <p:ext uri="{BB962C8B-B14F-4D97-AF65-F5344CB8AC3E}">
        <p14:creationId xmlns:p14="http://schemas.microsoft.com/office/powerpoint/2010/main" val="24007342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5B1B-D856-5E69-0E2D-6BE1C851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Paired-Samples t-test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C8D57C-4785-91BE-2B87-53CCFE257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400" y="1664351"/>
            <a:ext cx="6111875" cy="301494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E8309-592E-9001-BC4C-964CF6FB8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two related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of the differences is shown at the bottom</a:t>
            </a:r>
          </a:p>
        </p:txBody>
      </p:sp>
    </p:spTree>
    <p:extLst>
      <p:ext uri="{BB962C8B-B14F-4D97-AF65-F5344CB8AC3E}">
        <p14:creationId xmlns:p14="http://schemas.microsoft.com/office/powerpoint/2010/main" val="8608121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EC3E-D539-EDD0-FC96-583C8B32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6:</a:t>
            </a:r>
            <a:br>
              <a:rPr lang="en-US" dirty="0"/>
            </a:br>
            <a:r>
              <a:rPr lang="en-US" dirty="0"/>
              <a:t>Data Analysis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BDE2-1AD0-8F31-B53F-4F111DFD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notebook </a:t>
            </a:r>
            <a:r>
              <a:rPr lang="en-US" dirty="0" err="1"/>
              <a:t>Data_Analysis.Rmd</a:t>
            </a:r>
            <a:endParaRPr lang="en-US" dirty="0"/>
          </a:p>
          <a:p>
            <a:r>
              <a:rPr lang="en-US" dirty="0"/>
              <a:t>Basic analysis techniques in R</a:t>
            </a:r>
          </a:p>
          <a:p>
            <a:pPr lvl="1"/>
            <a:r>
              <a:rPr lang="en-US" dirty="0"/>
              <a:t>Correlations</a:t>
            </a:r>
          </a:p>
          <a:p>
            <a:pPr lvl="1"/>
            <a:r>
              <a:rPr lang="en-US" dirty="0"/>
              <a:t>t-tests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56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6D39A3-EA16-9901-0F0F-48BF96AF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" y="274320"/>
            <a:ext cx="121554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37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2FA21-C33D-4FC4-9EF0-2435CDCDCD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This concludes the Intro to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B953D-7836-4255-98F8-86E0BC17E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Additional materials and examples can be found in the supplemental topics folder of this repository. </a:t>
            </a:r>
          </a:p>
        </p:txBody>
      </p:sp>
    </p:spTree>
    <p:extLst>
      <p:ext uri="{BB962C8B-B14F-4D97-AF65-F5344CB8AC3E}">
        <p14:creationId xmlns:p14="http://schemas.microsoft.com/office/powerpoint/2010/main" val="351337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F64D-3971-9E01-4BC9-5026307E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File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F9C6C-73E7-3245-B4A7-DF6CE1578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Script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BE344-A4BE-AD28-EDAA-99D4294341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Basic file for saving code</a:t>
            </a:r>
          </a:p>
          <a:p>
            <a:r>
              <a:rPr lang="en-US" dirty="0"/>
              <a:t>Can add comments using `#` symbol</a:t>
            </a:r>
          </a:p>
          <a:p>
            <a:r>
              <a:rPr lang="en-US" dirty="0"/>
              <a:t>Useful for testing code snippets and work that will not be shared</a:t>
            </a:r>
          </a:p>
          <a:p>
            <a:r>
              <a:rPr lang="en-US" dirty="0"/>
              <a:t>Sections can be selected and run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1A7AC-68F1-5419-64F2-6805AB61E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 Markdown and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54826-C75B-7FE7-F8F3-4EC5105E854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More advanced files that allow inclusion of markdown and style elements for documentation</a:t>
            </a:r>
          </a:p>
          <a:p>
            <a:r>
              <a:rPr lang="en-US" dirty="0"/>
              <a:t>Code lives in chunks within the file</a:t>
            </a:r>
          </a:p>
          <a:p>
            <a:r>
              <a:rPr lang="en-US" dirty="0"/>
              <a:t>Better for sharing and publishing code</a:t>
            </a:r>
          </a:p>
          <a:p>
            <a:r>
              <a:rPr lang="en-US" dirty="0"/>
              <a:t>Notebooks allow a preview feature, while Markdown files are knit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424E2-D747-FE9C-E943-3E47F50A0465}"/>
              </a:ext>
            </a:extLst>
          </p:cNvPr>
          <p:cNvSpPr txBox="1"/>
          <p:nvPr/>
        </p:nvSpPr>
        <p:spPr>
          <a:xfrm>
            <a:off x="219919" y="6227180"/>
            <a:ext cx="117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https://stackoverflow.com/questions/43820483/difference-between-r-markdown-and-r-notebook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523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22CDF23-E1DB-F2AE-A3BD-8A795413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91" y="0"/>
            <a:ext cx="67359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5A05F-25EF-B272-A989-9C1B38918299}"/>
              </a:ext>
            </a:extLst>
          </p:cNvPr>
          <p:cNvSpPr txBox="1"/>
          <p:nvPr/>
        </p:nvSpPr>
        <p:spPr>
          <a:xfrm>
            <a:off x="180777" y="235131"/>
            <a:ext cx="49790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 new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new file from the dropdown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appropriate file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Notebook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Markdown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an existing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Open File…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save a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Save or Save as… and specify the save location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4284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10728</TotalTime>
  <Words>2381</Words>
  <Application>Microsoft Macintosh PowerPoint</Application>
  <PresentationFormat>Widescreen</PresentationFormat>
  <Paragraphs>401</Paragraphs>
  <Slides>70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Neue Haas Grotesk Text Pro</vt:lpstr>
      <vt:lpstr>Source Sans Pro</vt:lpstr>
      <vt:lpstr>Trebuchet MS</vt:lpstr>
      <vt:lpstr>PunchcardVTI</vt:lpstr>
      <vt:lpstr>INTRODUCTION TO R</vt:lpstr>
      <vt:lpstr>Topics Covered</vt:lpstr>
      <vt:lpstr>What is R?</vt:lpstr>
      <vt:lpstr>What is R Studio</vt:lpstr>
      <vt:lpstr>PowerPoint Presentation</vt:lpstr>
      <vt:lpstr>What is R Studio Cloud</vt:lpstr>
      <vt:lpstr>PowerPoint Presentation</vt:lpstr>
      <vt:lpstr>R File Types</vt:lpstr>
      <vt:lpstr>PowerPoint Presentation</vt:lpstr>
      <vt:lpstr>R Studio Cheat sheets: https://www.rstudio.com/resources/cheatsheets/ 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</vt:lpstr>
      <vt:lpstr>PowerPoint Presentation</vt:lpstr>
      <vt:lpstr>Save your amazing work!</vt:lpstr>
      <vt:lpstr>PowerPoint Presentation</vt:lpstr>
      <vt:lpstr>Activity 1: Basic_Commands.Rmd</vt:lpstr>
      <vt:lpstr>Questions?</vt:lpstr>
      <vt:lpstr>Packages and Built-in Datasets</vt:lpstr>
      <vt:lpstr>What is a package?</vt:lpstr>
      <vt:lpstr>Survival Package</vt:lpstr>
      <vt:lpstr>PowerPoint Presentation</vt:lpstr>
      <vt:lpstr>Activity 2:  Packages and Built-in Datasets</vt:lpstr>
      <vt:lpstr>Data Manipulation</vt:lpstr>
      <vt:lpstr>Tidyverse</vt:lpstr>
      <vt:lpstr>PowerPoint Presentation</vt:lpstr>
      <vt:lpstr>PowerPoint Presentation</vt:lpstr>
      <vt:lpstr>dplyr: Transform your data</vt:lpstr>
      <vt:lpstr>Pipes!</vt:lpstr>
      <vt:lpstr>PowerPoint Presentation</vt:lpstr>
      <vt:lpstr>Activity 3:  Data Manipulation</vt:lpstr>
      <vt:lpstr>Questions?</vt:lpstr>
      <vt:lpstr>Data Import and Export</vt:lpstr>
      <vt:lpstr>Save a table as a file</vt:lpstr>
      <vt:lpstr>Read Data From Website</vt:lpstr>
      <vt:lpstr>Activity 4:  Data Import and Export</vt:lpstr>
      <vt:lpstr>Visualizations for Today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Saving your beautiful graph!</vt:lpstr>
      <vt:lpstr>Questions on Basic Visualizations</vt:lpstr>
      <vt:lpstr>Activity 5: Data Visualization</vt:lpstr>
      <vt:lpstr>Data Analysis in R</vt:lpstr>
      <vt:lpstr>Correlation</vt:lpstr>
      <vt:lpstr>Correlation</vt:lpstr>
      <vt:lpstr>Correlation Test</vt:lpstr>
      <vt:lpstr>t-tests</vt:lpstr>
      <vt:lpstr>One Sample t-test</vt:lpstr>
      <vt:lpstr>Two Sample Independent t-test</vt:lpstr>
      <vt:lpstr>Paired-Samples t-test</vt:lpstr>
      <vt:lpstr>Activity 6: Data Analysis in R</vt:lpstr>
      <vt:lpstr>This concludes the Intro to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Danny Lumian</dc:creator>
  <cp:lastModifiedBy>Danny Lumian</cp:lastModifiedBy>
  <cp:revision>55</cp:revision>
  <dcterms:created xsi:type="dcterms:W3CDTF">2022-08-24T14:58:18Z</dcterms:created>
  <dcterms:modified xsi:type="dcterms:W3CDTF">2022-09-14T20:07:41Z</dcterms:modified>
</cp:coreProperties>
</file>